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407" r:id="rId3"/>
    <p:sldId id="364" r:id="rId4"/>
    <p:sldId id="365" r:id="rId5"/>
    <p:sldId id="340" r:id="rId6"/>
    <p:sldId id="395" r:id="rId7"/>
    <p:sldId id="412" r:id="rId8"/>
    <p:sldId id="393" r:id="rId9"/>
    <p:sldId id="335" r:id="rId10"/>
    <p:sldId id="399" r:id="rId11"/>
    <p:sldId id="336" r:id="rId12"/>
    <p:sldId id="400" r:id="rId13"/>
    <p:sldId id="401" r:id="rId14"/>
    <p:sldId id="337" r:id="rId15"/>
    <p:sldId id="406" r:id="rId16"/>
    <p:sldId id="402" r:id="rId17"/>
    <p:sldId id="339" r:id="rId18"/>
    <p:sldId id="363" r:id="rId19"/>
    <p:sldId id="334" r:id="rId20"/>
    <p:sldId id="394" r:id="rId21"/>
    <p:sldId id="398" r:id="rId22"/>
    <p:sldId id="338" r:id="rId23"/>
    <p:sldId id="333" r:id="rId24"/>
    <p:sldId id="396" r:id="rId25"/>
    <p:sldId id="397" r:id="rId26"/>
    <p:sldId id="345" r:id="rId27"/>
    <p:sldId id="405" r:id="rId28"/>
    <p:sldId id="349" r:id="rId29"/>
    <p:sldId id="389" r:id="rId30"/>
    <p:sldId id="352" r:id="rId31"/>
    <p:sldId id="392" r:id="rId32"/>
    <p:sldId id="355" r:id="rId33"/>
    <p:sldId id="408" r:id="rId34"/>
    <p:sldId id="411" r:id="rId35"/>
    <p:sldId id="409" r:id="rId36"/>
    <p:sldId id="41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86"/>
    <p:restoredTop sz="94694"/>
  </p:normalViewPr>
  <p:slideViewPr>
    <p:cSldViewPr snapToGrid="0" snapToObjects="1">
      <p:cViewPr varScale="1">
        <p:scale>
          <a:sx n="121" d="100"/>
          <a:sy n="121" d="100"/>
        </p:scale>
        <p:origin x="912"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11</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31</a:t>
            </a:fld>
            <a:endParaRPr lang="en-US"/>
          </a:p>
        </p:txBody>
      </p:sp>
    </p:spTree>
    <p:extLst>
      <p:ext uri="{BB962C8B-B14F-4D97-AF65-F5344CB8AC3E}">
        <p14:creationId xmlns:p14="http://schemas.microsoft.com/office/powerpoint/2010/main" val="296189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1/6/20</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1/6/20</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wmf"/><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11</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Tree>
    <p:extLst>
      <p:ext uri="{BB962C8B-B14F-4D97-AF65-F5344CB8AC3E}">
        <p14:creationId xmlns:p14="http://schemas.microsoft.com/office/powerpoint/2010/main" val="146673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p:txBody>
      </p:sp>
    </p:spTree>
    <p:extLst>
      <p:ext uri="{BB962C8B-B14F-4D97-AF65-F5344CB8AC3E}">
        <p14:creationId xmlns:p14="http://schemas.microsoft.com/office/powerpoint/2010/main" val="1169390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317641" y="1848383"/>
            <a:ext cx="3983987" cy="4491035"/>
          </a:xfrm>
        </p:spPr>
        <p:txBody>
          <a:bodyPr>
            <a:normAutofit/>
          </a:bodyPr>
          <a:lstStyle/>
          <a:p>
            <a:r>
              <a:rPr lang="en-US" dirty="0"/>
              <a:t>Censoring oneself for fear of backlash or retribution</a:t>
            </a:r>
          </a:p>
          <a:p>
            <a:endParaRPr lang="en-US" dirty="0"/>
          </a:p>
          <a:p>
            <a:r>
              <a:rPr lang="en-US" dirty="0"/>
              <a:t>Occurs in many countries</a:t>
            </a:r>
          </a:p>
          <a:p>
            <a:endParaRPr lang="en-US" dirty="0"/>
          </a:p>
          <a:p>
            <a:r>
              <a:rPr lang="en-US" dirty="0"/>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213526" y="1373841"/>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18</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Twelve countries instituted </a:t>
            </a:r>
            <a:r>
              <a:rPr lang="en-US" sz="3200" b="1" dirty="0"/>
              <a:t>bans</a:t>
            </a:r>
            <a:r>
              <a:rPr lang="en-US" sz="3200" dirty="0"/>
              <a:t> on Twitter, YouTube or some other </a:t>
            </a:r>
            <a:r>
              <a:rPr lang="en-US" sz="3200" b="1" dirty="0"/>
              <a:t>online social media </a:t>
            </a:r>
            <a:r>
              <a:rPr lang="en-US" sz="3200" dirty="0"/>
              <a:t>service</a:t>
            </a:r>
          </a:p>
        </p:txBody>
      </p:sp>
    </p:spTree>
    <p:extLst>
      <p:ext uri="{BB962C8B-B14F-4D97-AF65-F5344CB8AC3E}">
        <p14:creationId xmlns:p14="http://schemas.microsoft.com/office/powerpoint/2010/main" val="296854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3048374" y="170474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 the Internet imposes no restrictions. Anybody can start a discussion on any topic and say anything.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2"/>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2058993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021519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100457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5" name="Picture 4">
            <a:extLst>
              <a:ext uri="{FF2B5EF4-FFF2-40B4-BE49-F238E27FC236}">
                <a16:creationId xmlns:a16="http://schemas.microsoft.com/office/drawing/2014/main" id="{43DEA230-E178-B64C-9E21-FB475B79E46D}"/>
              </a:ext>
            </a:extLst>
          </p:cNvPr>
          <p:cNvPicPr>
            <a:picLocks noChangeAspect="1"/>
          </p:cNvPicPr>
          <p:nvPr/>
        </p:nvPicPr>
        <p:blipFill>
          <a:blip r:embed="rId3"/>
          <a:stretch>
            <a:fillRect/>
          </a:stretch>
        </p:blipFill>
        <p:spPr>
          <a:xfrm>
            <a:off x="6583381" y="1149153"/>
            <a:ext cx="2716158" cy="4218951"/>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D2D3-BB2B-9E45-89AA-00E9FAF0C72A}"/>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3CE03D9B-C8B3-1F4C-8962-DAD101811CDE}"/>
              </a:ext>
            </a:extLst>
          </p:cNvPr>
          <p:cNvSpPr>
            <a:spLocks noGrp="1"/>
          </p:cNvSpPr>
          <p:nvPr>
            <p:ph idx="1"/>
          </p:nvPr>
        </p:nvSpPr>
        <p:spPr/>
        <p:txBody>
          <a:bodyPr/>
          <a:lstStyle/>
          <a:p>
            <a:r>
              <a:rPr lang="en-US" dirty="0"/>
              <a:t>Syllabus</a:t>
            </a:r>
          </a:p>
          <a:p>
            <a:pPr lvl="1"/>
            <a:r>
              <a:rPr lang="en-US" dirty="0"/>
              <a:t>Readings and preparation</a:t>
            </a:r>
          </a:p>
          <a:p>
            <a:pPr lvl="1"/>
            <a:r>
              <a:rPr lang="en-US" dirty="0"/>
              <a:t>Participation</a:t>
            </a:r>
          </a:p>
          <a:p>
            <a:pPr lvl="1"/>
            <a:r>
              <a:rPr lang="en-US" dirty="0"/>
              <a:t>Quizzes</a:t>
            </a:r>
          </a:p>
          <a:p>
            <a:pPr lvl="1"/>
            <a:r>
              <a:rPr lang="en-US" dirty="0"/>
              <a:t>Research project</a:t>
            </a:r>
          </a:p>
          <a:p>
            <a:pPr lvl="1"/>
            <a:endParaRPr lang="en-US" dirty="0"/>
          </a:p>
          <a:p>
            <a:r>
              <a:rPr lang="en-US" dirty="0"/>
              <a:t>Course Communication (TBD)</a:t>
            </a:r>
          </a:p>
          <a:p>
            <a:pPr lvl="1"/>
            <a:r>
              <a:rPr lang="en-US" dirty="0"/>
              <a:t>Canvas</a:t>
            </a:r>
          </a:p>
          <a:p>
            <a:pPr lvl="1"/>
            <a:r>
              <a:rPr lang="en-US" dirty="0"/>
              <a:t>Office Hours: By Appointment </a:t>
            </a:r>
            <a:r>
              <a:rPr lang="en-US"/>
              <a:t>(Calendly</a:t>
            </a:r>
            <a:r>
              <a:rPr lang="en-US" dirty="0"/>
              <a:t>)</a:t>
            </a:r>
          </a:p>
          <a:p>
            <a:pPr lvl="1"/>
            <a:r>
              <a:rPr lang="en-US" dirty="0"/>
              <a:t>Other: Slack, Email, Piazza…?</a:t>
            </a:r>
          </a:p>
        </p:txBody>
      </p:sp>
    </p:spTree>
    <p:extLst>
      <p:ext uri="{BB962C8B-B14F-4D97-AF65-F5344CB8AC3E}">
        <p14:creationId xmlns:p14="http://schemas.microsoft.com/office/powerpoint/2010/main" val="1303061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4518-1AAC-4646-89C3-A69E8C8357C0}"/>
              </a:ext>
            </a:extLst>
          </p:cNvPr>
          <p:cNvSpPr>
            <a:spLocks noGrp="1"/>
          </p:cNvSpPr>
          <p:nvPr>
            <p:ph type="title"/>
          </p:nvPr>
        </p:nvSpPr>
        <p:spPr/>
        <p:txBody>
          <a:bodyPr/>
          <a:lstStyle/>
          <a:p>
            <a:r>
              <a:rPr lang="en-US" dirty="0"/>
              <a:t>Rest of Today</a:t>
            </a:r>
          </a:p>
        </p:txBody>
      </p:sp>
      <p:sp>
        <p:nvSpPr>
          <p:cNvPr id="3" name="Content Placeholder 2">
            <a:extLst>
              <a:ext uri="{FF2B5EF4-FFF2-40B4-BE49-F238E27FC236}">
                <a16:creationId xmlns:a16="http://schemas.microsoft.com/office/drawing/2014/main" id="{84C05D66-DA92-8746-AFC6-A6F9A5C81F66}"/>
              </a:ext>
            </a:extLst>
          </p:cNvPr>
          <p:cNvSpPr>
            <a:spLocks noGrp="1"/>
          </p:cNvSpPr>
          <p:nvPr>
            <p:ph idx="1"/>
          </p:nvPr>
        </p:nvSpPr>
        <p:spPr/>
        <p:txBody>
          <a:bodyPr/>
          <a:lstStyle/>
          <a:p>
            <a:r>
              <a:rPr lang="en-US" dirty="0"/>
              <a:t>Class Discussion: Think/Pair/Share</a:t>
            </a:r>
          </a:p>
          <a:p>
            <a:pPr lvl="1"/>
            <a:r>
              <a:rPr lang="en-US" dirty="0"/>
              <a:t>Pair off with a partner in the class</a:t>
            </a:r>
          </a:p>
          <a:p>
            <a:pPr lvl="1"/>
            <a:r>
              <a:rPr lang="en-US" dirty="0"/>
              <a:t>Discuss a tool you are interested in learning about</a:t>
            </a:r>
          </a:p>
          <a:p>
            <a:pPr lvl="1"/>
            <a:r>
              <a:rPr lang="en-US" dirty="0"/>
              <a:t>Think about project ideas</a:t>
            </a:r>
          </a:p>
          <a:p>
            <a:pPr lvl="1"/>
            <a:endParaRPr lang="en-US" dirty="0"/>
          </a:p>
          <a:p>
            <a:r>
              <a:rPr lang="en-US" dirty="0"/>
              <a:t>Class Lab Exercise</a:t>
            </a:r>
          </a:p>
          <a:p>
            <a:pPr lvl="1"/>
            <a:r>
              <a:rPr lang="en-US" dirty="0"/>
              <a:t>Wireshark</a:t>
            </a:r>
          </a:p>
          <a:p>
            <a:pPr lvl="1"/>
            <a:r>
              <a:rPr lang="en-US" dirty="0"/>
              <a:t>Snort/</a:t>
            </a:r>
            <a:r>
              <a:rPr lang="en-US" dirty="0" err="1"/>
              <a:t>IPTables</a:t>
            </a:r>
            <a:endParaRPr lang="en-US" dirty="0"/>
          </a:p>
        </p:txBody>
      </p:sp>
    </p:spTree>
    <p:extLst>
      <p:ext uri="{BB962C8B-B14F-4D97-AF65-F5344CB8AC3E}">
        <p14:creationId xmlns:p14="http://schemas.microsoft.com/office/powerpoint/2010/main" val="624647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1092</Words>
  <Application>Microsoft Macintosh PowerPoint</Application>
  <PresentationFormat>Widescreen</PresentationFormat>
  <Paragraphs>177</Paragraphs>
  <Slides>36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Internet Censorship and Online Speech Chapter 1: Overview</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is censorship implemented?</vt:lpstr>
      <vt:lpstr>Conventional Internet Censorship</vt:lpstr>
      <vt:lpstr>Technical Implementation of Censorship</vt:lpstr>
      <vt:lpstr>Technical Points of Control</vt:lpstr>
      <vt:lpstr>Visualizing the Egypt Internet Shutdown</vt:lpstr>
      <vt:lpstr>PowerPoint Presentation</vt:lpstr>
      <vt:lpstr>Non-Technical Forms of Internet Censorship</vt:lpstr>
      <vt:lpstr>Self-Censorship</vt:lpstr>
      <vt:lpstr>Censorship by Laws</vt:lpstr>
      <vt:lpstr>Legal Measures</vt:lpstr>
      <vt:lpstr>How widespread is Internet censorship?</vt:lpstr>
      <vt:lpstr>PowerPoint Presentation</vt:lpstr>
      <vt:lpstr>Monitoring Censorship</vt:lpstr>
      <vt:lpstr>Internet Censorship is Widespread</vt:lpstr>
      <vt:lpstr>How can censorship be circumvented?</vt:lpstr>
      <vt:lpstr>Technical Circumvention Tools</vt:lpstr>
      <vt:lpstr>BYOI (Bring Your Own Internet)</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Course Logistics</vt:lpstr>
      <vt:lpstr>Rest of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dc:title>
  <dc:creator>Nick Feamster</dc:creator>
  <cp:lastModifiedBy>Nick Feamster</cp:lastModifiedBy>
  <cp:revision>33</cp:revision>
  <dcterms:created xsi:type="dcterms:W3CDTF">2020-01-05T22:49:22Z</dcterms:created>
  <dcterms:modified xsi:type="dcterms:W3CDTF">2020-01-06T18:10:16Z</dcterms:modified>
</cp:coreProperties>
</file>